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63" r:id="rId1"/>
  </p:sldMasterIdLst>
  <p:notesMasterIdLst>
    <p:notesMasterId r:id="rId11"/>
  </p:notesMasterIdLst>
  <p:sldIdLst>
    <p:sldId id="256" r:id="rId2"/>
    <p:sldId id="257" r:id="rId3"/>
    <p:sldId id="262" r:id="rId4"/>
    <p:sldId id="258" r:id="rId5"/>
    <p:sldId id="259" r:id="rId6"/>
    <p:sldId id="260" r:id="rId7"/>
    <p:sldId id="261"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52BFCC-811E-4F23-879F-50BBAA6621C9}" type="datetimeFigureOut">
              <a:rPr lang="ru-RU" smtClean="0"/>
              <a:pPr/>
              <a:t>21.06.2022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8738B9-6D0A-4D50-B58C-9CCA2FFEFADA}" type="slidenum">
              <a:rPr lang="ru-RU" smtClean="0"/>
              <a:pPr/>
              <a:t>‹#›</a:t>
            </a:fld>
            <a:endParaRPr lang="ru-RU"/>
          </a:p>
        </p:txBody>
      </p:sp>
    </p:spTree>
    <p:extLst>
      <p:ext uri="{BB962C8B-B14F-4D97-AF65-F5344CB8AC3E}">
        <p14:creationId xmlns="" xmlns:p14="http://schemas.microsoft.com/office/powerpoint/2010/main" val="3460788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F503707-D5E2-4B5C-A907-D95D73178DF9}" type="datetime1">
              <a:rPr lang="en-US" smtClean="0"/>
              <a:pPr/>
              <a:t>6/21/2022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537087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dirty="0"/>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874AD746-B2C7-4387-BF33-6B9C1F206D14}" type="datetime1">
              <a:rPr lang="en-US" smtClean="0"/>
              <a:pPr/>
              <a:t>6/21/2022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881794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23AD3A94-6237-4FF4-958B-F62421ABD063}" type="datetime1">
              <a:rPr lang="en-US" smtClean="0"/>
              <a:pPr/>
              <a:t>6/21/2022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40817618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a:t>Образец заголовка</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00A0AA40-8DAF-41FB-925E-9BCB1F8FD683}" type="datetime1">
              <a:rPr lang="en-US" smtClean="0"/>
              <a:pPr/>
              <a:t>6/21/2022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 xmlns:p14="http://schemas.microsoft.com/office/powerpoint/2010/main" val="12451638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61FC74A3-66A9-4645-9360-44DDCE85E601}" type="datetime1">
              <a:rPr lang="en-US" smtClean="0"/>
              <a:pPr/>
              <a:t>6/21/2022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21877582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351A5E3-0AF8-40B1-8DC8-A64E12223907}" type="datetime1">
              <a:rPr lang="en-US" smtClean="0"/>
              <a:pPr/>
              <a:t>6/21/2022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15917047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dirty="0"/>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dirty="0"/>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dirty="0"/>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5C73C14-7BE5-4923-A370-550797412A3F}" type="datetime1">
              <a:rPr lang="en-US" smtClean="0"/>
              <a:pPr/>
              <a:t>6/21/2022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36145418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1A5539A-CEA5-4545-8EF0-B27FF539F6F0}" type="datetime1">
              <a:rPr lang="en-US" smtClean="0"/>
              <a:pPr/>
              <a:t>6/21/2022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22217255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5CEC652-B9C3-479B-9F42-3750FFA78455}" type="datetime1">
              <a:rPr lang="en-US" smtClean="0"/>
              <a:pPr/>
              <a:t>6/21/2022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655789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1238509-D2D5-403D-97AA-DC0D6F7AE859}" type="datetime1">
              <a:rPr lang="en-US" smtClean="0"/>
              <a:pPr/>
              <a:t>6/21/2022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1662977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620C0C80-65D0-41C0-ADE3-73E75BF9C629}" type="datetime1">
              <a:rPr lang="en-US" smtClean="0"/>
              <a:pPr/>
              <a:t>6/21/2022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186002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409B58C-C017-4557-B282-76420F898EFE}" type="datetime1">
              <a:rPr lang="en-US" smtClean="0"/>
              <a:pPr/>
              <a:t>6/21/2022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2151473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5BA6F30E-7439-4059-8139-CA4FCEB5E307}" type="datetime1">
              <a:rPr lang="en-US" smtClean="0"/>
              <a:pPr/>
              <a:t>6/21/2022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3068255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7" name="Date Placeholder 2"/>
          <p:cNvSpPr>
            <a:spLocks noGrp="1"/>
          </p:cNvSpPr>
          <p:nvPr>
            <p:ph type="dt" sz="half" idx="10"/>
          </p:nvPr>
        </p:nvSpPr>
        <p:spPr/>
        <p:txBody>
          <a:bodyPr/>
          <a:lstStyle/>
          <a:p>
            <a:fld id="{69E11CFF-3598-4915-8CE1-D29AC4DA6C92}" type="datetime1">
              <a:rPr lang="en-US" smtClean="0"/>
              <a:pPr/>
              <a:t>6/21/2022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399159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7BF26F5-DD53-44DA-B86D-AAC59B9F0DA5}" type="datetime1">
              <a:rPr lang="en-US" smtClean="0"/>
              <a:pPr/>
              <a:t>6/21/2022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1095775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7" name="Date Placeholder 4"/>
          <p:cNvSpPr>
            <a:spLocks noGrp="1"/>
          </p:cNvSpPr>
          <p:nvPr>
            <p:ph type="dt" sz="half" idx="10"/>
          </p:nvPr>
        </p:nvSpPr>
        <p:spPr/>
        <p:txBody>
          <a:bodyPr/>
          <a:lstStyle/>
          <a:p>
            <a:fld id="{58667624-8B6E-45FB-B84B-E87283755AF1}" type="datetime1">
              <a:rPr lang="en-US" smtClean="0"/>
              <a:pPr/>
              <a:t>6/21/2022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68006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dirty="0"/>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418563E8-C65A-464B-9EF6-2795BEB88A72}" type="datetime1">
              <a:rPr lang="en-US" smtClean="0"/>
              <a:pPr/>
              <a:t>6/21/2022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987108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677721D-74BC-4C19-9EFF-1A08C35D95C0}" type="datetime1">
              <a:rPr lang="en-US" smtClean="0"/>
              <a:pPr/>
              <a:t>6/21/2022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1189469969"/>
      </p:ext>
    </p:extLst>
  </p:cSld>
  <p:clrMap bg1="dk1" tx1="lt1" bg2="dk2" tx2="lt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 id="2147484073" r:id="rId10"/>
    <p:sldLayoutId id="2147484074" r:id="rId11"/>
    <p:sldLayoutId id="2147484075" r:id="rId12"/>
    <p:sldLayoutId id="2147484076" r:id="rId13"/>
    <p:sldLayoutId id="2147484077" r:id="rId14"/>
    <p:sldLayoutId id="2147484078" r:id="rId15"/>
    <p:sldLayoutId id="2147484079" r:id="rId16"/>
    <p:sldLayoutId id="2147484080" r:id="rId17"/>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A0E6E51-1501-D2E9-8A90-E9C9415DB887}"/>
              </a:ext>
            </a:extLst>
          </p:cNvPr>
          <p:cNvSpPr>
            <a:spLocks noGrp="1"/>
          </p:cNvSpPr>
          <p:nvPr>
            <p:ph type="ctrTitle"/>
          </p:nvPr>
        </p:nvSpPr>
        <p:spPr>
          <a:xfrm>
            <a:off x="645458" y="654425"/>
            <a:ext cx="9412941" cy="2474257"/>
          </a:xfrm>
        </p:spPr>
        <p:txBody>
          <a:bodyPr>
            <a:normAutofit fontScale="90000"/>
          </a:bodyPr>
          <a:lstStyle/>
          <a:p>
            <a:r>
              <a:rPr lang="ru-RU" dirty="0">
                <a:solidFill>
                  <a:schemeClr val="accent3">
                    <a:lumMod val="20000"/>
                    <a:lumOff val="80000"/>
                  </a:schemeClr>
                </a:solidFill>
              </a:rPr>
              <a:t>Психологическая подготовка к ЕГЭ и ОГЭ.</a:t>
            </a:r>
          </a:p>
        </p:txBody>
      </p:sp>
      <p:sp>
        <p:nvSpPr>
          <p:cNvPr id="3" name="Подзаголовок 2">
            <a:extLst>
              <a:ext uri="{FF2B5EF4-FFF2-40B4-BE49-F238E27FC236}">
                <a16:creationId xmlns="" xmlns:a16="http://schemas.microsoft.com/office/drawing/2014/main" id="{01EFEBFD-0039-8CF4-75B2-777785CF54A1}"/>
              </a:ext>
            </a:extLst>
          </p:cNvPr>
          <p:cNvSpPr>
            <a:spLocks noGrp="1"/>
          </p:cNvSpPr>
          <p:nvPr>
            <p:ph type="subTitle" idx="1"/>
          </p:nvPr>
        </p:nvSpPr>
        <p:spPr>
          <a:xfrm>
            <a:off x="6920753" y="4114800"/>
            <a:ext cx="4580965" cy="1497106"/>
          </a:xfrm>
        </p:spPr>
        <p:txBody>
          <a:bodyPr>
            <a:noAutofit/>
          </a:bodyPr>
          <a:lstStyle/>
          <a:p>
            <a:r>
              <a:rPr lang="ru-RU" sz="3600" dirty="0">
                <a:solidFill>
                  <a:schemeClr val="accent3">
                    <a:lumMod val="20000"/>
                    <a:lumOff val="80000"/>
                  </a:schemeClr>
                </a:solidFill>
              </a:rPr>
              <a:t>Рекомендации выпускникам.</a:t>
            </a:r>
          </a:p>
        </p:txBody>
      </p:sp>
      <p:sp>
        <p:nvSpPr>
          <p:cNvPr id="5" name="Номер слайда 4">
            <a:extLst>
              <a:ext uri="{FF2B5EF4-FFF2-40B4-BE49-F238E27FC236}">
                <a16:creationId xmlns="" xmlns:a16="http://schemas.microsoft.com/office/drawing/2014/main" id="{F3477E4A-D76F-CC28-1980-8CCFD31215A9}"/>
              </a:ext>
            </a:extLst>
          </p:cNvPr>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 xmlns:p14="http://schemas.microsoft.com/office/powerpoint/2010/main" val="3222118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FAF7000-6602-46A7-A1A0-1CF5C06FCCA2}"/>
              </a:ext>
            </a:extLst>
          </p:cNvPr>
          <p:cNvSpPr>
            <a:spLocks noGrp="1"/>
          </p:cNvSpPr>
          <p:nvPr>
            <p:ph type="title" idx="4294967295"/>
          </p:nvPr>
        </p:nvSpPr>
        <p:spPr>
          <a:xfrm>
            <a:off x="2044700" y="3579223"/>
            <a:ext cx="9463677" cy="2845934"/>
          </a:xfrm>
        </p:spPr>
        <p:txBody>
          <a:bodyPr>
            <a:normAutofit/>
          </a:bodyPr>
          <a:lstStyle/>
          <a:p>
            <a:pPr algn="just"/>
            <a:r>
              <a:rPr lang="ru-RU" sz="2800" dirty="0">
                <a:solidFill>
                  <a:schemeClr val="accent3">
                    <a:lumMod val="20000"/>
                    <a:lumOff val="80000"/>
                  </a:schemeClr>
                </a:solidFill>
              </a:rPr>
              <a:t>Каждый, кто сдает экзамены, независимо от их результата, постигает самую важную в жизни науку – умение не сдаваться, а провалившись – вдохнуть полной грудью и идти дальше.</a:t>
            </a:r>
          </a:p>
        </p:txBody>
      </p:sp>
      <p:sp>
        <p:nvSpPr>
          <p:cNvPr id="3" name="Объект 2">
            <a:extLst>
              <a:ext uri="{FF2B5EF4-FFF2-40B4-BE49-F238E27FC236}">
                <a16:creationId xmlns="" xmlns:a16="http://schemas.microsoft.com/office/drawing/2014/main" id="{777A428D-4C71-37D2-FDC0-624BAB822516}"/>
              </a:ext>
            </a:extLst>
          </p:cNvPr>
          <p:cNvSpPr>
            <a:spLocks noGrp="1"/>
          </p:cNvSpPr>
          <p:nvPr>
            <p:ph idx="4294967295"/>
          </p:nvPr>
        </p:nvSpPr>
        <p:spPr>
          <a:xfrm>
            <a:off x="1" y="169863"/>
            <a:ext cx="9418320" cy="3971063"/>
          </a:xfrm>
        </p:spPr>
        <p:txBody>
          <a:bodyPr>
            <a:normAutofit/>
          </a:bodyPr>
          <a:lstStyle/>
          <a:p>
            <a:pPr algn="just"/>
            <a:r>
              <a:rPr lang="ru-RU" sz="2600" dirty="0">
                <a:solidFill>
                  <a:schemeClr val="accent3">
                    <a:lumMod val="20000"/>
                    <a:lumOff val="80000"/>
                  </a:schemeClr>
                </a:solidFill>
              </a:rPr>
              <a:t>Экзамен-это испытание. Любой экзамен является источником стресса. Задача: выработать конструктивное отношение к экзамену, научиться и научить воспринимать экзамен не как испытание, а как возможность проявить себя, улучшить оценки за год, приобрести экзаменационный опыт, стать более внимательными и организованными.</a:t>
            </a:r>
          </a:p>
        </p:txBody>
      </p:sp>
      <p:sp>
        <p:nvSpPr>
          <p:cNvPr id="10" name="Номер слайда 9">
            <a:extLst>
              <a:ext uri="{FF2B5EF4-FFF2-40B4-BE49-F238E27FC236}">
                <a16:creationId xmlns="" xmlns:a16="http://schemas.microsoft.com/office/drawing/2014/main" id="{3F7673B8-4E54-0EF8-3C64-EB2796CB4D3E}"/>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 xmlns:p14="http://schemas.microsoft.com/office/powerpoint/2010/main" val="3345929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9F4C3683-F7B9-1AF7-BFFE-228021F01629}"/>
              </a:ext>
            </a:extLst>
          </p:cNvPr>
          <p:cNvSpPr>
            <a:spLocks noGrp="1"/>
          </p:cNvSpPr>
          <p:nvPr>
            <p:ph type="title"/>
          </p:nvPr>
        </p:nvSpPr>
        <p:spPr/>
        <p:txBody>
          <a:bodyPr/>
          <a:lstStyle/>
          <a:p>
            <a:r>
              <a:rPr lang="ru-RU" sz="4400" dirty="0">
                <a:solidFill>
                  <a:schemeClr val="accent3">
                    <a:lumMod val="20000"/>
                    <a:lumOff val="80000"/>
                  </a:schemeClr>
                </a:solidFill>
              </a:rPr>
              <a:t>Следует выделить три основных этапа:</a:t>
            </a:r>
          </a:p>
        </p:txBody>
      </p:sp>
      <p:sp>
        <p:nvSpPr>
          <p:cNvPr id="3" name="Объект 2">
            <a:extLst>
              <a:ext uri="{FF2B5EF4-FFF2-40B4-BE49-F238E27FC236}">
                <a16:creationId xmlns="" xmlns:a16="http://schemas.microsoft.com/office/drawing/2014/main" id="{028BBF74-296D-A71C-92DB-2E051BF4B7BB}"/>
              </a:ext>
            </a:extLst>
          </p:cNvPr>
          <p:cNvSpPr>
            <a:spLocks noGrp="1"/>
          </p:cNvSpPr>
          <p:nvPr>
            <p:ph idx="1"/>
          </p:nvPr>
        </p:nvSpPr>
        <p:spPr>
          <a:xfrm>
            <a:off x="1103312" y="2052918"/>
            <a:ext cx="8946541" cy="2951835"/>
          </a:xfrm>
        </p:spPr>
        <p:txBody>
          <a:bodyPr>
            <a:noAutofit/>
          </a:bodyPr>
          <a:lstStyle/>
          <a:p>
            <a:r>
              <a:rPr lang="ru-RU" sz="3200" dirty="0">
                <a:solidFill>
                  <a:schemeClr val="accent3">
                    <a:lumMod val="20000"/>
                    <a:lumOff val="80000"/>
                  </a:schemeClr>
                </a:solidFill>
              </a:rPr>
              <a:t>• подготовка к экзамену, изучение учебного материала перед экзаменом,</a:t>
            </a:r>
          </a:p>
          <a:p>
            <a:endParaRPr lang="ru-RU" sz="3200" dirty="0">
              <a:solidFill>
                <a:schemeClr val="accent3">
                  <a:lumMod val="20000"/>
                  <a:lumOff val="80000"/>
                </a:schemeClr>
              </a:solidFill>
            </a:endParaRPr>
          </a:p>
          <a:p>
            <a:r>
              <a:rPr lang="ru-RU" sz="3200" dirty="0">
                <a:solidFill>
                  <a:schemeClr val="accent3">
                    <a:lumMod val="20000"/>
                    <a:lumOff val="80000"/>
                  </a:schemeClr>
                </a:solidFill>
              </a:rPr>
              <a:t>• поведение накануне экзамена,</a:t>
            </a:r>
          </a:p>
          <a:p>
            <a:endParaRPr lang="ru-RU" sz="3200" dirty="0">
              <a:solidFill>
                <a:schemeClr val="accent3">
                  <a:lumMod val="20000"/>
                  <a:lumOff val="80000"/>
                </a:schemeClr>
              </a:solidFill>
            </a:endParaRPr>
          </a:p>
          <a:p>
            <a:r>
              <a:rPr lang="ru-RU" sz="3200" dirty="0">
                <a:solidFill>
                  <a:schemeClr val="accent3">
                    <a:lumMod val="20000"/>
                    <a:lumOff val="80000"/>
                  </a:schemeClr>
                </a:solidFill>
              </a:rPr>
              <a:t>• поведение собственно во время экзамена.</a:t>
            </a:r>
          </a:p>
        </p:txBody>
      </p:sp>
      <p:sp>
        <p:nvSpPr>
          <p:cNvPr id="5" name="Номер слайда 4">
            <a:extLst>
              <a:ext uri="{FF2B5EF4-FFF2-40B4-BE49-F238E27FC236}">
                <a16:creationId xmlns="" xmlns:a16="http://schemas.microsoft.com/office/drawing/2014/main" id="{3FEF3671-091C-328A-13E5-7FA7915AFDCA}"/>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 xmlns:p14="http://schemas.microsoft.com/office/powerpoint/2010/main" val="2033519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8FF7A72-1884-5B0E-CB1A-DED32BE53480}"/>
              </a:ext>
            </a:extLst>
          </p:cNvPr>
          <p:cNvSpPr>
            <a:spLocks noGrp="1"/>
          </p:cNvSpPr>
          <p:nvPr>
            <p:ph type="title"/>
          </p:nvPr>
        </p:nvSpPr>
        <p:spPr>
          <a:xfrm>
            <a:off x="582707" y="117565"/>
            <a:ext cx="9468128" cy="770709"/>
          </a:xfrm>
        </p:spPr>
        <p:txBody>
          <a:bodyPr/>
          <a:lstStyle/>
          <a:p>
            <a:r>
              <a:rPr lang="ru-RU" dirty="0">
                <a:solidFill>
                  <a:schemeClr val="accent3">
                    <a:lumMod val="20000"/>
                    <a:lumOff val="80000"/>
                  </a:schemeClr>
                </a:solidFill>
              </a:rPr>
              <a:t>Подготовка к экзамену:</a:t>
            </a:r>
          </a:p>
        </p:txBody>
      </p:sp>
      <p:sp>
        <p:nvSpPr>
          <p:cNvPr id="3" name="Объект 2">
            <a:extLst>
              <a:ext uri="{FF2B5EF4-FFF2-40B4-BE49-F238E27FC236}">
                <a16:creationId xmlns="" xmlns:a16="http://schemas.microsoft.com/office/drawing/2014/main" id="{D4CB3FC2-43A8-F491-D9F8-30DCACB44B5A}"/>
              </a:ext>
            </a:extLst>
          </p:cNvPr>
          <p:cNvSpPr>
            <a:spLocks noGrp="1"/>
          </p:cNvSpPr>
          <p:nvPr>
            <p:ph idx="1"/>
          </p:nvPr>
        </p:nvSpPr>
        <p:spPr>
          <a:xfrm>
            <a:off x="581725" y="927463"/>
            <a:ext cx="11287545" cy="6100353"/>
          </a:xfrm>
        </p:spPr>
        <p:txBody>
          <a:bodyPr>
            <a:normAutofit fontScale="70000" lnSpcReduction="20000"/>
          </a:bodyPr>
          <a:lstStyle/>
          <a:p>
            <a:r>
              <a:rPr lang="ru-RU" sz="2600" dirty="0">
                <a:solidFill>
                  <a:schemeClr val="accent3">
                    <a:lumMod val="20000"/>
                    <a:lumOff val="80000"/>
                  </a:schemeClr>
                </a:solidFill>
              </a:rPr>
              <a:t>Сначала подготовь место для занятий: убери со стола лишние вещи, </a:t>
            </a:r>
          </a:p>
          <a:p>
            <a:r>
              <a:rPr lang="ru-RU" sz="2600" dirty="0">
                <a:solidFill>
                  <a:schemeClr val="accent3">
                    <a:lumMod val="20000"/>
                    <a:lumOff val="80000"/>
                  </a:schemeClr>
                </a:solidFill>
              </a:rPr>
              <a:t>Составь план занятий. Составляя план на каждый день подготовки, необходимо четко определить, что именно сегодня будет изучаться.</a:t>
            </a:r>
          </a:p>
          <a:p>
            <a:r>
              <a:rPr lang="ru-RU" sz="2600" dirty="0">
                <a:solidFill>
                  <a:schemeClr val="accent3">
                    <a:lumMod val="20000"/>
                    <a:lumOff val="80000"/>
                  </a:schemeClr>
                </a:solidFill>
              </a:rPr>
              <a:t>Начни с самого трудного, с того раздела, который знаешь хуже всего. Но если тебе трудно "раскачаться", можно начать с того материала, который тебе больше всего интересен и приятен. Возможно, постепенно войдешь в рабочий ритм, и дело пойдет.</a:t>
            </a:r>
          </a:p>
          <a:p>
            <a:r>
              <a:rPr lang="ru-RU" sz="2600" dirty="0">
                <a:solidFill>
                  <a:schemeClr val="accent3">
                    <a:lumMod val="20000"/>
                    <a:lumOff val="80000"/>
                  </a:schemeClr>
                </a:solidFill>
              </a:rPr>
              <a:t>Чередуй занятия и отдых, скажем, 40 минут занятий, затем 10 минут - перерыв. Можно в это время помыть посуду, полить цветы, сделать зарядку, принять душ.</a:t>
            </a:r>
          </a:p>
          <a:p>
            <a:r>
              <a:rPr lang="ru-RU" sz="2600" dirty="0">
                <a:solidFill>
                  <a:schemeClr val="accent3">
                    <a:lumMod val="20000"/>
                    <a:lumOff val="80000"/>
                  </a:schemeClr>
                </a:solidFill>
              </a:rPr>
              <a:t>Не надо стремиться к тому, чтобы прочитать и запомнить наизусть весь учебник. Полезно структурировать материал за счет составления планов, схем, причем желательно на бумаге. Планы полезны и потому, что их легко использовать при кратком повторении материала.</a:t>
            </a:r>
          </a:p>
          <a:p>
            <a:r>
              <a:rPr lang="ru-RU" sz="2600" dirty="0">
                <a:solidFill>
                  <a:schemeClr val="accent3">
                    <a:lumMod val="20000"/>
                    <a:lumOff val="80000"/>
                  </a:schemeClr>
                </a:solidFill>
              </a:rPr>
              <a:t>Выполняй как можно больше различных опубликованных тестов по этому предмету. Эти тренировки ознакомят тебя с конструкциями тестовых заданий.</a:t>
            </a:r>
          </a:p>
          <a:p>
            <a:r>
              <a:rPr lang="ru-RU" sz="2600" dirty="0">
                <a:solidFill>
                  <a:schemeClr val="accent3">
                    <a:lumMod val="20000"/>
                    <a:lumOff val="80000"/>
                  </a:schemeClr>
                </a:solidFill>
              </a:rPr>
              <a:t>Тренируйся с секундомером в руках, засекай время выполнения тестов (на заданиях в части А в среднем уходит по 2 минуты на задание).</a:t>
            </a:r>
          </a:p>
          <a:p>
            <a:r>
              <a:rPr lang="ru-RU" sz="2600" dirty="0">
                <a:solidFill>
                  <a:schemeClr val="accent3">
                    <a:lumMod val="20000"/>
                    <a:lumOff val="80000"/>
                  </a:schemeClr>
                </a:solidFill>
              </a:rPr>
              <a:t>Готовясь к экзаменам, никогда не думай о том, что не справишься с заданием, а напротив, мысленно рисуй себе картину триумфа.</a:t>
            </a:r>
          </a:p>
          <a:p>
            <a:r>
              <a:rPr lang="ru-RU" sz="2600" dirty="0">
                <a:solidFill>
                  <a:schemeClr val="accent3">
                    <a:lumMod val="20000"/>
                    <a:lumOff val="80000"/>
                  </a:schemeClr>
                </a:solidFill>
              </a:rPr>
              <a:t>Оставь один день перед экзаменом на то, чтобы вновь повторить все планы ответов, еще раз остановиться на самых трудных вопросах.</a:t>
            </a:r>
          </a:p>
          <a:p>
            <a:endParaRPr lang="ru-RU" dirty="0"/>
          </a:p>
        </p:txBody>
      </p:sp>
      <p:sp>
        <p:nvSpPr>
          <p:cNvPr id="5" name="Номер слайда 4">
            <a:extLst>
              <a:ext uri="{FF2B5EF4-FFF2-40B4-BE49-F238E27FC236}">
                <a16:creationId xmlns="" xmlns:a16="http://schemas.microsoft.com/office/drawing/2014/main" id="{7D1F7706-ECF0-163B-28AB-8C996C804093}"/>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 xmlns:p14="http://schemas.microsoft.com/office/powerpoint/2010/main" val="828388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A529C89-3F9E-3169-705D-A53299AF5763}"/>
              </a:ext>
            </a:extLst>
          </p:cNvPr>
          <p:cNvSpPr>
            <a:spLocks noGrp="1"/>
          </p:cNvSpPr>
          <p:nvPr>
            <p:ph type="title"/>
          </p:nvPr>
        </p:nvSpPr>
        <p:spPr>
          <a:xfrm>
            <a:off x="646112" y="452718"/>
            <a:ext cx="9170242" cy="1116106"/>
          </a:xfrm>
        </p:spPr>
        <p:txBody>
          <a:bodyPr/>
          <a:lstStyle/>
          <a:p>
            <a:r>
              <a:rPr lang="ru-RU" sz="3200" dirty="0">
                <a:solidFill>
                  <a:schemeClr val="accent3">
                    <a:lumMod val="20000"/>
                    <a:lumOff val="80000"/>
                  </a:schemeClr>
                </a:solidFill>
              </a:rPr>
              <a:t>Как вести себя вовремя экзамена:</a:t>
            </a:r>
          </a:p>
        </p:txBody>
      </p:sp>
      <p:sp>
        <p:nvSpPr>
          <p:cNvPr id="3" name="Объект 2">
            <a:extLst>
              <a:ext uri="{FF2B5EF4-FFF2-40B4-BE49-F238E27FC236}">
                <a16:creationId xmlns="" xmlns:a16="http://schemas.microsoft.com/office/drawing/2014/main" id="{3A8703B5-E4F6-DF39-8B48-AC6B451A2FD4}"/>
              </a:ext>
            </a:extLst>
          </p:cNvPr>
          <p:cNvSpPr>
            <a:spLocks noGrp="1"/>
          </p:cNvSpPr>
          <p:nvPr>
            <p:ph idx="1"/>
          </p:nvPr>
        </p:nvSpPr>
        <p:spPr>
          <a:xfrm>
            <a:off x="564776" y="1371600"/>
            <a:ext cx="11205883" cy="5033682"/>
          </a:xfrm>
        </p:spPr>
        <p:txBody>
          <a:bodyPr>
            <a:noAutofit/>
          </a:bodyPr>
          <a:lstStyle/>
          <a:p>
            <a:r>
              <a:rPr lang="ru-RU" dirty="0">
                <a:solidFill>
                  <a:schemeClr val="accent3">
                    <a:lumMod val="20000"/>
                    <a:lumOff val="80000"/>
                  </a:schemeClr>
                </a:solidFill>
              </a:rPr>
              <a:t>Сосредоточься! Для тебя должны существовать только текст заданий и часы, регламентирующие время выполнения теста. Торопись не спеша! </a:t>
            </a:r>
          </a:p>
          <a:p>
            <a:r>
              <a:rPr lang="ru-RU" dirty="0">
                <a:solidFill>
                  <a:schemeClr val="accent3">
                    <a:lumMod val="20000"/>
                    <a:lumOff val="80000"/>
                  </a:schemeClr>
                </a:solidFill>
              </a:rPr>
              <a:t>Начни с легкого! Тогда ты успокоишься, голова начнет работать более ясно и четко, и ты войдешь в рабочий ритм. Ты как бы освободишься от нервозности, и вся твоя энергия потом будет направлена на более трудные вопросы.</a:t>
            </a:r>
          </a:p>
          <a:p>
            <a:r>
              <a:rPr lang="ru-RU" dirty="0">
                <a:solidFill>
                  <a:schemeClr val="accent3">
                    <a:lumMod val="20000"/>
                    <a:lumOff val="80000"/>
                  </a:schemeClr>
                </a:solidFill>
              </a:rPr>
              <a:t>Пропускай! Надо научиться пропускать трудные или непонятные задания. Помни: в тексте всегда найдутся такие вопросы, с которыми ты обязательно справишься. </a:t>
            </a:r>
          </a:p>
          <a:p>
            <a:r>
              <a:rPr lang="ru-RU" dirty="0">
                <a:solidFill>
                  <a:schemeClr val="accent3">
                    <a:lumMod val="20000"/>
                    <a:lumOff val="80000"/>
                  </a:schemeClr>
                </a:solidFill>
              </a:rPr>
              <a:t>Читай задание до конца! </a:t>
            </a:r>
          </a:p>
          <a:p>
            <a:r>
              <a:rPr lang="ru-RU" dirty="0">
                <a:solidFill>
                  <a:schemeClr val="accent3">
                    <a:lumMod val="20000"/>
                    <a:lumOff val="80000"/>
                  </a:schemeClr>
                </a:solidFill>
              </a:rPr>
              <a:t>Думай только о текущем задании! </a:t>
            </a:r>
          </a:p>
          <a:p>
            <a:r>
              <a:rPr lang="ru-RU" dirty="0">
                <a:solidFill>
                  <a:schemeClr val="accent3">
                    <a:lumMod val="20000"/>
                    <a:lumOff val="80000"/>
                  </a:schemeClr>
                </a:solidFill>
              </a:rPr>
              <a:t>Исключай! Многие задания можно быстрее решить, если не искать сразу правильный вариант ответа, а последовательно исключать те, которые явно не подходят</a:t>
            </a:r>
          </a:p>
          <a:p>
            <a:r>
              <a:rPr lang="ru-RU" dirty="0">
                <a:solidFill>
                  <a:schemeClr val="accent3">
                    <a:lumMod val="20000"/>
                    <a:lumOff val="80000"/>
                  </a:schemeClr>
                </a:solidFill>
              </a:rPr>
              <a:t>Проверь! Оставь время для проверки своей работы, хотя бы, чтобы успеть пробежать глазами и заметить явные ошибки.</a:t>
            </a:r>
          </a:p>
          <a:p>
            <a:endParaRPr lang="ru-RU" sz="1200" dirty="0">
              <a:solidFill>
                <a:schemeClr val="accent3">
                  <a:lumMod val="20000"/>
                  <a:lumOff val="80000"/>
                </a:schemeClr>
              </a:solidFill>
            </a:endParaRPr>
          </a:p>
        </p:txBody>
      </p:sp>
      <p:sp>
        <p:nvSpPr>
          <p:cNvPr id="5" name="Номер слайда 4">
            <a:extLst>
              <a:ext uri="{FF2B5EF4-FFF2-40B4-BE49-F238E27FC236}">
                <a16:creationId xmlns="" xmlns:a16="http://schemas.microsoft.com/office/drawing/2014/main" id="{861D91A7-996F-8E22-DCC9-60DBC8BFAF12}"/>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 xmlns:p14="http://schemas.microsoft.com/office/powerpoint/2010/main" val="1126163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17A842A2-7B03-FAF8-F366-E5D2A16F75F6}"/>
              </a:ext>
            </a:extLst>
          </p:cNvPr>
          <p:cNvSpPr>
            <a:spLocks noGrp="1"/>
          </p:cNvSpPr>
          <p:nvPr>
            <p:ph type="title"/>
          </p:nvPr>
        </p:nvSpPr>
        <p:spPr/>
        <p:txBody>
          <a:bodyPr/>
          <a:lstStyle/>
          <a:p>
            <a:r>
              <a:rPr lang="ru-RU" sz="3600" dirty="0">
                <a:solidFill>
                  <a:schemeClr val="accent3">
                    <a:lumMod val="20000"/>
                    <a:lumOff val="80000"/>
                  </a:schemeClr>
                </a:solidFill>
              </a:rPr>
              <a:t>КАК ПОМОЧЬ СЕБЕ ВО ВРЕМЯ ОСТРОГО СТРЕССА</a:t>
            </a:r>
          </a:p>
        </p:txBody>
      </p:sp>
      <p:sp>
        <p:nvSpPr>
          <p:cNvPr id="3" name="Объект 2">
            <a:extLst>
              <a:ext uri="{FF2B5EF4-FFF2-40B4-BE49-F238E27FC236}">
                <a16:creationId xmlns="" xmlns:a16="http://schemas.microsoft.com/office/drawing/2014/main" id="{BB0E1BE3-8DB1-F968-EAC3-05CEBBA7DD2D}"/>
              </a:ext>
            </a:extLst>
          </p:cNvPr>
          <p:cNvSpPr>
            <a:spLocks noGrp="1"/>
          </p:cNvSpPr>
          <p:nvPr>
            <p:ph idx="1"/>
          </p:nvPr>
        </p:nvSpPr>
        <p:spPr/>
        <p:txBody>
          <a:bodyPr/>
          <a:lstStyle/>
          <a:p>
            <a:r>
              <a:rPr lang="ru-RU" dirty="0">
                <a:solidFill>
                  <a:schemeClr val="accent3">
                    <a:lumMod val="20000"/>
                    <a:lumOff val="80000"/>
                  </a:schemeClr>
                </a:solidFill>
              </a:rPr>
              <a:t>Сосчитайте до десяти и только потом вернитесь к ситуации.</a:t>
            </a:r>
          </a:p>
          <a:p>
            <a:endParaRPr lang="ru-RU" dirty="0">
              <a:solidFill>
                <a:schemeClr val="accent3">
                  <a:lumMod val="20000"/>
                  <a:lumOff val="80000"/>
                </a:schemeClr>
              </a:solidFill>
            </a:endParaRPr>
          </a:p>
          <a:p>
            <a:r>
              <a:rPr lang="ru-RU" dirty="0">
                <a:solidFill>
                  <a:schemeClr val="accent3">
                    <a:lumMod val="20000"/>
                    <a:lumOff val="80000"/>
                  </a:schemeClr>
                </a:solidFill>
              </a:rPr>
              <a:t>Займитесь своим дыханием. Медленно вдохните воздух носом и на некоторое время задержите дыхание. Выдох осуществляется постепенно, так же через нос, сосредоточившись на ощущениях, связанных с вашим дыханием.</a:t>
            </a:r>
          </a:p>
          <a:p>
            <a:endParaRPr lang="ru-RU" dirty="0">
              <a:solidFill>
                <a:schemeClr val="accent3">
                  <a:lumMod val="20000"/>
                  <a:lumOff val="80000"/>
                </a:schemeClr>
              </a:solidFill>
            </a:endParaRPr>
          </a:p>
          <a:p>
            <a:r>
              <a:rPr lang="ru-RU" dirty="0">
                <a:solidFill>
                  <a:schemeClr val="accent3">
                    <a:lumMod val="20000"/>
                    <a:lumOff val="80000"/>
                  </a:schemeClr>
                </a:solidFill>
              </a:rPr>
              <a:t>Если это возможно, слегка смочите виски, лоб, артерии на руках холодной водой.</a:t>
            </a:r>
          </a:p>
        </p:txBody>
      </p:sp>
      <p:sp>
        <p:nvSpPr>
          <p:cNvPr id="5" name="Номер слайда 4">
            <a:extLst>
              <a:ext uri="{FF2B5EF4-FFF2-40B4-BE49-F238E27FC236}">
                <a16:creationId xmlns="" xmlns:a16="http://schemas.microsoft.com/office/drawing/2014/main" id="{5520A5D0-C210-A539-650C-037D9565873D}"/>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 xmlns:p14="http://schemas.microsoft.com/office/powerpoint/2010/main" val="1042683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 xmlns:a16="http://schemas.microsoft.com/office/drawing/2014/main" id="{534622F1-E262-D3B3-11D3-8D0BC3F37FF4}"/>
              </a:ext>
            </a:extLst>
          </p:cNvPr>
          <p:cNvSpPr txBox="1"/>
          <p:nvPr/>
        </p:nvSpPr>
        <p:spPr>
          <a:xfrm>
            <a:off x="519953" y="179293"/>
            <a:ext cx="11152094" cy="5632311"/>
          </a:xfrm>
          <a:prstGeom prst="rect">
            <a:avLst/>
          </a:prstGeom>
          <a:noFill/>
        </p:spPr>
        <p:txBody>
          <a:bodyPr wrap="square">
            <a:spAutoFit/>
          </a:bodyPr>
          <a:lstStyle/>
          <a:p>
            <a:endParaRPr lang="ru-RU" sz="2000" dirty="0"/>
          </a:p>
          <a:p>
            <a:endParaRPr lang="ru-RU" sz="2000" dirty="0">
              <a:solidFill>
                <a:schemeClr val="bg1"/>
              </a:solidFill>
            </a:endParaRPr>
          </a:p>
          <a:p>
            <a:r>
              <a:rPr lang="ru-RU" sz="2000" dirty="0">
                <a:solidFill>
                  <a:schemeClr val="accent3">
                    <a:lumMod val="20000"/>
                    <a:lumOff val="80000"/>
                  </a:schemeClr>
                </a:solidFill>
              </a:rPr>
              <a:t>Посмотрите в окно на небо, сосредоточьтесь на том, что видите.</a:t>
            </a:r>
          </a:p>
          <a:p>
            <a:endParaRPr lang="ru-RU" sz="2000" dirty="0">
              <a:solidFill>
                <a:schemeClr val="accent3">
                  <a:lumMod val="20000"/>
                  <a:lumOff val="80000"/>
                </a:schemeClr>
              </a:solidFill>
            </a:endParaRPr>
          </a:p>
          <a:p>
            <a:r>
              <a:rPr lang="ru-RU" sz="2000" dirty="0">
                <a:solidFill>
                  <a:schemeClr val="accent3">
                    <a:lumMod val="20000"/>
                    <a:lumOff val="80000"/>
                  </a:schemeClr>
                </a:solidFill>
              </a:rPr>
              <a:t>Выпейте немного воды. Сконцентрируйте своё внимание на ощущениях.</a:t>
            </a:r>
          </a:p>
          <a:p>
            <a:endParaRPr lang="ru-RU" sz="2000" dirty="0">
              <a:solidFill>
                <a:schemeClr val="accent3">
                  <a:lumMod val="20000"/>
                  <a:lumOff val="80000"/>
                </a:schemeClr>
              </a:solidFill>
            </a:endParaRPr>
          </a:p>
          <a:p>
            <a:r>
              <a:rPr lang="ru-RU" sz="2000" dirty="0">
                <a:solidFill>
                  <a:schemeClr val="accent3">
                    <a:lumMod val="20000"/>
                    <a:lumOff val="80000"/>
                  </a:schemeClr>
                </a:solidFill>
              </a:rPr>
              <a:t>Найдите какой-нибудь мелкий предмет и внимательно рассмотрите его. Разглядывайте его не менее минуты, знакомясь с его формой, цветом, структурой таким образом, чтобы суметь чётко представить его с закрытыми глазами.</a:t>
            </a:r>
          </a:p>
          <a:p>
            <a:endParaRPr lang="ru-RU" sz="2000" dirty="0">
              <a:solidFill>
                <a:schemeClr val="accent3">
                  <a:lumMod val="20000"/>
                  <a:lumOff val="80000"/>
                </a:schemeClr>
              </a:solidFill>
            </a:endParaRPr>
          </a:p>
          <a:p>
            <a:r>
              <a:rPr lang="ru-RU" sz="2000" dirty="0">
                <a:solidFill>
                  <a:schemeClr val="accent3">
                    <a:lumMod val="20000"/>
                    <a:lumOff val="80000"/>
                  </a:schemeClr>
                </a:solidFill>
              </a:rPr>
              <a:t>Следите за своим дыханием. Дышите медленно через нос. Сделав вдох, на некоторое время задержите дыхание, затем также медленно, через нос выдохните воздух. При каждом выдохе концентрируйте внимание на том, как расслабляются и опускаются ваши плечи.</a:t>
            </a:r>
          </a:p>
          <a:p>
            <a:endParaRPr lang="ru-RU" sz="2000" dirty="0">
              <a:solidFill>
                <a:schemeClr val="accent3">
                  <a:lumMod val="20000"/>
                  <a:lumOff val="80000"/>
                </a:schemeClr>
              </a:solidFill>
            </a:endParaRPr>
          </a:p>
          <a:p>
            <a:r>
              <a:rPr lang="ru-RU" sz="2000" dirty="0">
                <a:solidFill>
                  <a:schemeClr val="accent3">
                    <a:lumMod val="20000"/>
                    <a:lumOff val="80000"/>
                  </a:schemeClr>
                </a:solidFill>
              </a:rPr>
              <a:t>В качестве первой помощи себе этого вполне достаточно. Не повредит и прогулка, словом, любая деятельность, требующая физической активности и сосредоточения, но только придерживайтесь золотой середины.</a:t>
            </a:r>
          </a:p>
        </p:txBody>
      </p:sp>
      <p:sp>
        <p:nvSpPr>
          <p:cNvPr id="9" name="Номер слайда 8">
            <a:extLst>
              <a:ext uri="{FF2B5EF4-FFF2-40B4-BE49-F238E27FC236}">
                <a16:creationId xmlns="" xmlns:a16="http://schemas.microsoft.com/office/drawing/2014/main" id="{74B4CCF1-4EFB-5C0E-1608-ED9F685F9816}"/>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 xmlns:p14="http://schemas.microsoft.com/office/powerpoint/2010/main" val="1940323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6094D15-99B9-F5ED-0793-98E88755C681}"/>
              </a:ext>
            </a:extLst>
          </p:cNvPr>
          <p:cNvSpPr>
            <a:spLocks noGrp="1"/>
          </p:cNvSpPr>
          <p:nvPr>
            <p:ph type="title"/>
          </p:nvPr>
        </p:nvSpPr>
        <p:spPr/>
        <p:txBody>
          <a:bodyPr/>
          <a:lstStyle/>
          <a:p>
            <a:r>
              <a:rPr lang="ru-RU" dirty="0">
                <a:solidFill>
                  <a:schemeClr val="accent3">
                    <a:lumMod val="20000"/>
                    <a:lumOff val="80000"/>
                  </a:schemeClr>
                </a:solidFill>
              </a:rPr>
              <a:t>ПОМНИ:</a:t>
            </a:r>
          </a:p>
        </p:txBody>
      </p:sp>
      <p:sp>
        <p:nvSpPr>
          <p:cNvPr id="3" name="Объект 2">
            <a:extLst>
              <a:ext uri="{FF2B5EF4-FFF2-40B4-BE49-F238E27FC236}">
                <a16:creationId xmlns="" xmlns:a16="http://schemas.microsoft.com/office/drawing/2014/main" id="{4B8C6AFB-AA42-09E4-D6A6-86896B3C3A17}"/>
              </a:ext>
            </a:extLst>
          </p:cNvPr>
          <p:cNvSpPr>
            <a:spLocks noGrp="1"/>
          </p:cNvSpPr>
          <p:nvPr>
            <p:ph idx="1"/>
          </p:nvPr>
        </p:nvSpPr>
        <p:spPr>
          <a:xfrm>
            <a:off x="1030942" y="1515036"/>
            <a:ext cx="9018912" cy="4473388"/>
          </a:xfrm>
        </p:spPr>
        <p:txBody>
          <a:bodyPr>
            <a:normAutofit lnSpcReduction="10000"/>
          </a:bodyPr>
          <a:lstStyle/>
          <a:p>
            <a:r>
              <a:rPr lang="ru-RU" dirty="0">
                <a:solidFill>
                  <a:schemeClr val="accent3">
                    <a:lumMod val="20000"/>
                    <a:lumOff val="80000"/>
                  </a:schemeClr>
                </a:solidFill>
              </a:rPr>
              <a:t>1. Ты имеешь право на подачу апелляции по процедуре проведения экзамена в форме ЕГЭ руководителю пункта проведения экзамена в день выполнения работы, не выходя из пункта проведения экзамена.</a:t>
            </a:r>
          </a:p>
          <a:p>
            <a:endParaRPr lang="ru-RU" dirty="0">
              <a:solidFill>
                <a:schemeClr val="accent3">
                  <a:lumMod val="20000"/>
                  <a:lumOff val="80000"/>
                </a:schemeClr>
              </a:solidFill>
            </a:endParaRPr>
          </a:p>
          <a:p>
            <a:r>
              <a:rPr lang="ru-RU" dirty="0">
                <a:solidFill>
                  <a:schemeClr val="accent3">
                    <a:lumMod val="20000"/>
                    <a:lumOff val="80000"/>
                  </a:schemeClr>
                </a:solidFill>
              </a:rPr>
              <a:t>2. Ты имеешь право подать апелляцию в конфликтную комиссию в течение трех дней после объявления результата экзамена.</a:t>
            </a:r>
          </a:p>
          <a:p>
            <a:endParaRPr lang="ru-RU" dirty="0">
              <a:solidFill>
                <a:schemeClr val="accent3">
                  <a:lumMod val="20000"/>
                  <a:lumOff val="80000"/>
                </a:schemeClr>
              </a:solidFill>
            </a:endParaRPr>
          </a:p>
          <a:p>
            <a:r>
              <a:rPr lang="ru-RU" dirty="0">
                <a:solidFill>
                  <a:schemeClr val="accent3">
                    <a:lumMod val="20000"/>
                    <a:lumOff val="80000"/>
                  </a:schemeClr>
                </a:solidFill>
              </a:rPr>
              <a:t>3. Сильные личности, делая ошибки, имеют мужество их признавать. Но признание ошибки не есть убеждение в собственной несостоятельности. Просто данная попытка не удалась. Даже неудавшаяся попытка – ещё один шаг к успеху, если из этой попытки извлечён урок!</a:t>
            </a:r>
          </a:p>
        </p:txBody>
      </p:sp>
      <p:sp>
        <p:nvSpPr>
          <p:cNvPr id="5" name="Номер слайда 4">
            <a:extLst>
              <a:ext uri="{FF2B5EF4-FFF2-40B4-BE49-F238E27FC236}">
                <a16:creationId xmlns="" xmlns:a16="http://schemas.microsoft.com/office/drawing/2014/main" id="{A74DBC59-80F2-2042-8847-22840F304748}"/>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 xmlns:p14="http://schemas.microsoft.com/office/powerpoint/2010/main" val="2747458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35644BF7-94CA-AB7B-AC31-2C615A215CED}"/>
              </a:ext>
            </a:extLst>
          </p:cNvPr>
          <p:cNvSpPr txBox="1"/>
          <p:nvPr/>
        </p:nvSpPr>
        <p:spPr>
          <a:xfrm>
            <a:off x="3840480" y="2386283"/>
            <a:ext cx="4572000" cy="1200329"/>
          </a:xfrm>
          <a:prstGeom prst="rect">
            <a:avLst/>
          </a:prstGeom>
          <a:noFill/>
        </p:spPr>
        <p:txBody>
          <a:bodyPr wrap="square">
            <a:spAutoFit/>
          </a:bodyPr>
          <a:lstStyle/>
          <a:p>
            <a:r>
              <a:rPr lang="ru-RU" sz="7200" dirty="0">
                <a:solidFill>
                  <a:schemeClr val="accent3">
                    <a:lumMod val="20000"/>
                    <a:lumOff val="80000"/>
                  </a:schemeClr>
                </a:solidFill>
              </a:rPr>
              <a:t>Удачи!</a:t>
            </a:r>
          </a:p>
        </p:txBody>
      </p:sp>
      <p:sp>
        <p:nvSpPr>
          <p:cNvPr id="7" name="Номер слайда 6">
            <a:extLst>
              <a:ext uri="{FF2B5EF4-FFF2-40B4-BE49-F238E27FC236}">
                <a16:creationId xmlns="" xmlns:a16="http://schemas.microsoft.com/office/drawing/2014/main" id="{C73DAF5F-0158-C42D-91C8-FA3684F95B8B}"/>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 xmlns:p14="http://schemas.microsoft.com/office/powerpoint/2010/main" val="12341589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Ион">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 xmlns:thm15="http://schemas.microsoft.com/office/thememl/2012/main" name="Ion" id="{B8441ADB-2E43-4AF7-B97A-BD870242C6A8}" vid="{BACC050B-8757-4460-95D8-E37B46A6B421}"/>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356</TotalTime>
  <Words>829</Words>
  <Application>Microsoft Office PowerPoint</Application>
  <PresentationFormat>Произвольный</PresentationFormat>
  <Paragraphs>61</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Ион</vt:lpstr>
      <vt:lpstr>Психологическая подготовка к ЕГЭ и ОГЭ.</vt:lpstr>
      <vt:lpstr>Каждый, кто сдает экзамены, независимо от их результата, постигает самую важную в жизни науку – умение не сдаваться, а провалившись – вдохнуть полной грудью и идти дальше.</vt:lpstr>
      <vt:lpstr>Следует выделить три основных этапа:</vt:lpstr>
      <vt:lpstr>Подготовка к экзамену:</vt:lpstr>
      <vt:lpstr>Как вести себя вовремя экзамена:</vt:lpstr>
      <vt:lpstr>КАК ПОМОЧЬ СЕБЕ ВО ВРЕМЯ ОСТРОГО СТРЕССА</vt:lpstr>
      <vt:lpstr>Слайд 7</vt:lpstr>
      <vt:lpstr>ПОМНИ:</vt:lpstr>
      <vt:lpstr>Слайд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Психологическая подготовка к ЕГЭ и ОГЭ.</dc:title>
  <dc:creator>Zalina Dzgoeva</dc:creator>
  <cp:lastModifiedBy>Acer</cp:lastModifiedBy>
  <cp:revision>3</cp:revision>
  <dcterms:created xsi:type="dcterms:W3CDTF">2022-06-18T08:19:16Z</dcterms:created>
  <dcterms:modified xsi:type="dcterms:W3CDTF">2022-06-21T09:01:57Z</dcterms:modified>
</cp:coreProperties>
</file>